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2.png" ContentType="image/png"/>
  <Override PartName="/ppt/media/image20.png" ContentType="image/png"/>
  <Override PartName="/ppt/media/image13.jpeg" ContentType="image/jpeg"/>
  <Override PartName="/ppt/media/image21.jpeg" ContentType="image/jpeg"/>
  <Override PartName="/ppt/media/image27.png" ContentType="image/png"/>
  <Override PartName="/ppt/media/image10.png" ContentType="image/png"/>
  <Override PartName="/ppt/media/image9.jpeg" ContentType="image/jpeg"/>
  <Override PartName="/ppt/media/image8.png" ContentType="image/png"/>
  <Override PartName="/ppt/media/image7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5.jpeg" ContentType="image/jpeg"/>
  <Override PartName="/ppt/media/image3.png" ContentType="image/png"/>
  <Override PartName="/ppt/media/image2.jpeg" ContentType="image/jpeg"/>
  <Override PartName="/ppt/media/image28.png" ContentType="image/png"/>
  <Override PartName="/ppt/media/image19.jpeg" ContentType="image/jpeg"/>
  <Override PartName="/ppt/media/image1.jpeg" ContentType="image/jpeg"/>
  <Override PartName="/ppt/media/image26.png" ContentType="image/png"/>
  <Override PartName="/ppt/media/image18.png" ContentType="image/png"/>
  <Override PartName="/ppt/media/image25.png" ContentType="image/png"/>
  <Override PartName="/ppt/media/image17.png" ContentType="image/png"/>
  <Override PartName="/ppt/media/image14.png" ContentType="image/png"/>
  <Override PartName="/ppt/media/image22.png" ContentType="image/png"/>
  <Override PartName="/ppt/media/image24.png" ContentType="image/png"/>
  <Override PartName="/ppt/media/image16.png" ContentType="image/png"/>
  <Override PartName="/ppt/media/image23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8FD86AE-7B0C-4EB7-A0E9-8E8DDBD2B2C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2C10E2-E3FB-40DE-9270-DC2744C2A98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F18CA7-7234-43C0-84B3-3942EB0CE3D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764E09-FFB4-4EAF-B01E-65D638ED8CE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4E812A-CB9A-47CA-8A23-B58E963BA2F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E7C6B3-B170-490A-8098-2FF4D2DC4CE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5ECFA6-54FE-4FFB-AF3B-BC9096344A3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00D039-F89F-4707-899C-B11C23667AC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971A9E-D0A7-4DBC-B189-5C0827F43FF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29EF7E-F2BC-44E6-ADBF-BFED2E2E3C6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853D6C-83CF-4C39-B798-1AF6E7DDC01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2CEADD-9EF0-4354-8470-7DB372642D8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3B2B7-94B9-4C38-81E4-D4C13B3222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1155BC-D2F6-4F1A-A42A-884AF5BD25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1E3249-799E-44C9-9128-7E6917B8C6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5298A6-3CD8-4FDB-BA5D-B4A2BD0F22F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8CCFFB-2D2F-4B04-B6C2-7D09CED979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E6CB54-2067-49B0-809A-03F36A3C36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D533A9-8C8E-4A9A-877E-13FA19CCF6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039684-78C7-4A8A-A83B-6BD421BA35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8D7091-E20D-4BCA-A884-7FBF44E289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828800" y="1346760"/>
            <a:ext cx="10972080" cy="1327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308A4B-AED0-4163-B4C2-27138B7A57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3527E2-B10C-4093-8F96-270DBF2732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C1F660-4DAA-49AB-AE5B-F308D5672A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E90E4A-2855-4C7F-804A-B27C1FCEE9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8CB1E2-45F1-4FAA-A5A6-1B36BCFBAB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BA73DB-144C-424F-93F0-961E260556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3B3CFE-4520-40DE-97EE-6F84295531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0DDDE1-ECF4-4132-A0D4-13EC195395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53272F-2535-4465-96A6-D96456CC87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B701E4-75E8-413C-8101-F8F1CD886E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F02322-05A1-4CE8-8EA3-6BDC7DC88F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50E3B7-7E2C-4DC4-B267-686D7BD5F9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622062-F638-4D1E-A685-117A1D5750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C149FE-1E22-4331-9297-27FFD670E4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828800" y="1346760"/>
            <a:ext cx="10972080" cy="1327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559D2DC-F981-4C00-9A40-C559577762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A0888F-5092-40AF-AAA8-6BBD39E74A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43E461-B74F-4651-91CE-3EFFA012C1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64755F9-A06D-4C6E-B9A3-8D42FB27D6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415B9CD-A2F2-4F47-993A-BB09E823BC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846FF2-6439-48CD-B4EB-1876D2C74E4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7EB4CB-934E-4C1C-9C1F-A4CA250E62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ABE196-B559-4DDE-9E4E-4D7A05C26A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64943-CC6F-4B98-9B44-B8B2B2E632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828800" y="1346760"/>
            <a:ext cx="10972080" cy="1327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AE1C2C-2CB0-4057-8A46-7F959DDC90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E401F1-2EE8-4A58-A1CA-31141CEAE5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D4507F-FBA0-4DDB-A025-2B6A058E91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E54F7E-809F-471A-9C33-25B35258D7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846320" y="7627680"/>
            <a:ext cx="493704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1033272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40" spc="-1" strike="noStrike">
                <a:solidFill>
                  <a:srgbClr val="787878"/>
                </a:solidFill>
                <a:latin typeface="Aptos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63569B-54E3-4459-B38A-A99BE5BEC579}" type="slidenum">
              <a:rPr b="0" lang="en-US" sz="1440" spc="-1" strike="noStrike">
                <a:solidFill>
                  <a:srgbClr val="787878"/>
                </a:solidFill>
                <a:latin typeface="Aptos"/>
                <a:ea typeface="DejaVu Sans"/>
              </a:rPr>
              <a:t>&lt;number&gt;</a:t>
            </a:fld>
            <a:endParaRPr b="0" lang="en-US" sz="14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100584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846320" y="7627680"/>
            <a:ext cx="493704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1033272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40" spc="-1" strike="noStrike">
                <a:solidFill>
                  <a:srgbClr val="787878"/>
                </a:solidFill>
                <a:latin typeface="Aptos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648D44-B7AE-43C5-A0C8-FF0C43ACFC25}" type="slidenum">
              <a:rPr b="0" lang="en-US" sz="1440" spc="-1" strike="noStrike">
                <a:solidFill>
                  <a:srgbClr val="787878"/>
                </a:solidFill>
                <a:latin typeface="Aptos"/>
                <a:ea typeface="DejaVu Sans"/>
              </a:rPr>
              <a:t>&lt;number&gt;</a:t>
            </a:fld>
            <a:endParaRPr b="0" lang="en-US" sz="14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100584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28800" y="1346760"/>
            <a:ext cx="10972080" cy="286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846320" y="7627680"/>
            <a:ext cx="493704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1033272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40" spc="-1" strike="noStrike">
                <a:solidFill>
                  <a:srgbClr val="787878"/>
                </a:solidFill>
                <a:latin typeface="Aptos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A45916-7149-46F6-B88E-8D20C1744218}" type="slidenum">
              <a:rPr b="0" lang="en-US" sz="1440" spc="-1" strike="noStrike">
                <a:solidFill>
                  <a:srgbClr val="787878"/>
                </a:solidFill>
                <a:latin typeface="Aptos"/>
                <a:ea typeface="DejaVu Sans"/>
              </a:rPr>
              <a:t>&lt;number&gt;</a:t>
            </a:fld>
            <a:endParaRPr b="0" lang="en-US" sz="144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1005840" y="7627680"/>
            <a:ext cx="3291120" cy="43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7"/>
          <p:cNvSpPr/>
          <p:nvPr/>
        </p:nvSpPr>
        <p:spPr>
          <a:xfrm>
            <a:off x="1800" y="0"/>
            <a:ext cx="14626080" cy="822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chemeClr val="lt1"/>
              </a:solidFill>
              <a:latin typeface="Aptos"/>
              <a:ea typeface="DejaVu Sans"/>
            </a:endParaRPr>
          </a:p>
        </p:txBody>
      </p:sp>
      <p:pic>
        <p:nvPicPr>
          <p:cNvPr id="130" name="Picture 2" descr="A blue and white background&#10;&#10;Description automatically generated"/>
          <p:cNvPicPr/>
          <p:nvPr/>
        </p:nvPicPr>
        <p:blipFill>
          <a:blip r:embed="rId1"/>
          <a:srcRect l="0" t="1098" r="0" b="14650"/>
          <a:stretch/>
        </p:blipFill>
        <p:spPr>
          <a:xfrm>
            <a:off x="-161280" y="8640"/>
            <a:ext cx="14789160" cy="8227440"/>
          </a:xfrm>
          <a:prstGeom prst="rect">
            <a:avLst/>
          </a:prstGeom>
          <a:ln w="0">
            <a:noFill/>
          </a:ln>
          <a:effectLst>
            <a:reflection algn="bl" dir="5400000" dist="50800" endPos="65000" rotWithShape="0" stA="0" sy="-100000"/>
          </a:effectLst>
        </p:spPr>
      </p:pic>
      <p:sp>
        <p:nvSpPr>
          <p:cNvPr id="131" name="Rectangle 4"/>
          <p:cNvSpPr/>
          <p:nvPr/>
        </p:nvSpPr>
        <p:spPr>
          <a:xfrm>
            <a:off x="0" y="2469960"/>
            <a:ext cx="14629680" cy="1553760"/>
          </a:xfrm>
          <a:prstGeom prst="rect">
            <a:avLst/>
          </a:prstGeom>
          <a:noFill/>
          <a:ln w="0">
            <a:noFill/>
          </a:ln>
          <a:effectLst>
            <a:outerShdw algn="br" blurRad="76320" kx="1200000" rotWithShape="0" sy="23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  <a:scene3d>
              <a:camera prst="orthographicFront"/>
              <a:lightRig dir="t" rig="threePt"/>
            </a:scene3d>
            <a:sp3d extrusionH="57150">
              <a:bevelT prst="relaxedInset" w="38100" h="38100"/>
            </a:sp3d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endParaRPr b="1" i="1" lang="en-US" sz="18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  <p:sp>
        <p:nvSpPr>
          <p:cNvPr id="132" name="Rectangle 8"/>
          <p:cNvSpPr/>
          <p:nvPr/>
        </p:nvSpPr>
        <p:spPr>
          <a:xfrm>
            <a:off x="2888280" y="1371600"/>
            <a:ext cx="9227160" cy="941400"/>
          </a:xfrm>
          <a:prstGeom prst="rect">
            <a:avLst/>
          </a:prstGeom>
          <a:noFill/>
          <a:ln w="0"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prst="relaxedInset" w="25400" h="38100"/>
            </a:sp3d>
          </a:bodyPr>
          <a:p>
            <a:pPr>
              <a:lnSpc>
                <a:spcPct val="100000"/>
              </a:lnSpc>
            </a:pPr>
            <a:endParaRPr b="1" i="1" lang="en-US" sz="60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  <p:sp>
        <p:nvSpPr>
          <p:cNvPr id="133" name="TextBox 132"/>
          <p:cNvSpPr/>
          <p:nvPr/>
        </p:nvSpPr>
        <p:spPr>
          <a:xfrm>
            <a:off x="6141960" y="4315320"/>
            <a:ext cx="22986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1" i="1" lang="en-US" sz="60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4114800" y="2743200"/>
            <a:ext cx="284904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1" i="1" lang="en-US" sz="60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  <p:sp>
        <p:nvSpPr>
          <p:cNvPr id="135" name="TextBox 135"/>
          <p:cNvSpPr/>
          <p:nvPr/>
        </p:nvSpPr>
        <p:spPr>
          <a:xfrm>
            <a:off x="6409800" y="1402560"/>
            <a:ext cx="478512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Aldhabi"/>
                <a:ea typeface="DejaVu Sans"/>
              </a:rPr>
              <a:t>This is about…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"/>
          <p:cNvSpPr/>
          <p:nvPr/>
        </p:nvSpPr>
        <p:spPr>
          <a:xfrm>
            <a:off x="4638960" y="2683080"/>
            <a:ext cx="2584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54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Believe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ctangle 2"/>
          <p:cNvSpPr/>
          <p:nvPr/>
        </p:nvSpPr>
        <p:spPr>
          <a:xfrm>
            <a:off x="6632640" y="4290840"/>
            <a:ext cx="20890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54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Strive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3"/>
          <p:cNvSpPr/>
          <p:nvPr/>
        </p:nvSpPr>
        <p:spPr>
          <a:xfrm>
            <a:off x="8136000" y="5934600"/>
            <a:ext cx="2813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54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Achieve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Rectangle 5"/>
          <p:cNvSpPr/>
          <p:nvPr/>
        </p:nvSpPr>
        <p:spPr>
          <a:xfrm>
            <a:off x="6964200" y="3452760"/>
            <a:ext cx="453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53575c"/>
                </a:solidFill>
                <a:latin typeface="Arial"/>
                <a:ea typeface="DejaVu Sans"/>
              </a:rPr>
              <a:t>&amp;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Rectangle 6"/>
          <p:cNvSpPr/>
          <p:nvPr/>
        </p:nvSpPr>
        <p:spPr>
          <a:xfrm>
            <a:off x="8403840" y="5112720"/>
            <a:ext cx="2235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53575c"/>
                </a:solidFill>
                <a:latin typeface="Arial"/>
                <a:ea typeface="DejaVu Sans"/>
              </a:rPr>
              <a:t>&amp;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7560"/>
            <a:ext cx="14629680" cy="8228880"/>
          </a:xfrm>
          <a:prstGeom prst="rect">
            <a:avLst/>
          </a:prstGeom>
          <a:ln w="0">
            <a:noFill/>
          </a:ln>
        </p:spPr>
      </p:pic>
      <p:pic>
        <p:nvPicPr>
          <p:cNvPr id="25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240" cy="2990160"/>
          </a:xfrm>
          <a:prstGeom prst="rect">
            <a:avLst/>
          </a:prstGeom>
          <a:ln w="0">
            <a:noFill/>
          </a:ln>
        </p:spPr>
      </p:pic>
      <p:sp>
        <p:nvSpPr>
          <p:cNvPr id="255" name="Text 0"/>
          <p:cNvSpPr/>
          <p:nvPr/>
        </p:nvSpPr>
        <p:spPr>
          <a:xfrm>
            <a:off x="837720" y="412236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Concluding Thoughts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Shape 1"/>
          <p:cNvSpPr/>
          <p:nvPr/>
        </p:nvSpPr>
        <p:spPr>
          <a:xfrm>
            <a:off x="837720" y="545472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Text 2"/>
          <p:cNvSpPr/>
          <p:nvPr/>
        </p:nvSpPr>
        <p:spPr>
          <a:xfrm>
            <a:off x="1022400" y="555480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 3"/>
          <p:cNvSpPr/>
          <p:nvPr/>
        </p:nvSpPr>
        <p:spPr>
          <a:xfrm>
            <a:off x="1615680" y="545472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Inspiring Tale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4"/>
          <p:cNvSpPr/>
          <p:nvPr/>
        </p:nvSpPr>
        <p:spPr>
          <a:xfrm>
            <a:off x="1615680" y="5950080"/>
            <a:ext cx="337860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The Pursuit of Happyness_ is an inspiring tale of perseverance and resilience.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5"/>
          <p:cNvSpPr/>
          <p:nvPr/>
        </p:nvSpPr>
        <p:spPr>
          <a:xfrm>
            <a:off x="5235840" y="545472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Text 6"/>
          <p:cNvSpPr/>
          <p:nvPr/>
        </p:nvSpPr>
        <p:spPr>
          <a:xfrm>
            <a:off x="5420520" y="555480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 7"/>
          <p:cNvSpPr/>
          <p:nvPr/>
        </p:nvSpPr>
        <p:spPr>
          <a:xfrm>
            <a:off x="6013440" y="545472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Important Themes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8"/>
          <p:cNvSpPr/>
          <p:nvPr/>
        </p:nvSpPr>
        <p:spPr>
          <a:xfrm>
            <a:off x="6013440" y="5950080"/>
            <a:ext cx="337860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Demonstrates the importance of love, hope, and determination.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Shape 9"/>
          <p:cNvSpPr/>
          <p:nvPr/>
        </p:nvSpPr>
        <p:spPr>
          <a:xfrm>
            <a:off x="9633960" y="545472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Text 10"/>
          <p:cNvSpPr/>
          <p:nvPr/>
        </p:nvSpPr>
        <p:spPr>
          <a:xfrm>
            <a:off x="9818640" y="555480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 11"/>
          <p:cNvSpPr/>
          <p:nvPr/>
        </p:nvSpPr>
        <p:spPr>
          <a:xfrm>
            <a:off x="10411560" y="545472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Success Redefined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 12"/>
          <p:cNvSpPr/>
          <p:nvPr/>
        </p:nvSpPr>
        <p:spPr>
          <a:xfrm>
            <a:off x="10411560" y="5950080"/>
            <a:ext cx="337860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A reminder that success is not just financial, but emotional and personal.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375" dur="indefinite" restart="never" nodeType="tmRoot">
          <p:childTnLst>
            <p:seq>
              <p:cTn id="376" dur="indefinite" nodeType="mainSeq">
                <p:childTnLst>
                  <p:par>
                    <p:cTn id="377" fill="hold">
                      <p:stCondLst>
                        <p:cond delay="0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8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8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mph" presetID="15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>
                                        <p:cTn id="390" dur="indefinite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9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9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mph" presetID="15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>
                                        <p:cTn id="402" dur="indefinite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0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0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1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nodeType="withEffect" fill="hold" presetClass="emph" presetID="15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>
                                        <p:cTn id="419" dur="indefinite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2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mph" presetID="15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>
                                        <p:cTn id="436" dur="indefinite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nodeType="withEffect" fill="hold" presetClass="emph" presetID="24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3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7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9" name="Text 0"/>
          <p:cNvSpPr/>
          <p:nvPr/>
        </p:nvSpPr>
        <p:spPr>
          <a:xfrm>
            <a:off x="7315200" y="177084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499"/>
              </a:lnSpc>
              <a:tabLst>
                <a:tab algn="l" pos="0"/>
              </a:tabLst>
            </a:pPr>
            <a:r>
              <a:rPr b="1" lang="en-US" sz="4800" spc="-89" strike="noStrike">
                <a:solidFill>
                  <a:srgbClr val="000000"/>
                </a:solidFill>
                <a:latin typeface="Arial Black"/>
                <a:ea typeface="Source Serif Pro Semi Bold"/>
              </a:rPr>
              <a:t>Question &amp; Answer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 2"/>
          <p:cNvSpPr/>
          <p:nvPr/>
        </p:nvSpPr>
        <p:spPr>
          <a:xfrm>
            <a:off x="6571080" y="401544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Sitka Banner"/>
              <a:ea typeface="DejaVu Sans"/>
            </a:endParaRPr>
          </a:p>
        </p:txBody>
      </p:sp>
      <p:sp>
        <p:nvSpPr>
          <p:cNvPr id="271" name="Text 3"/>
          <p:cNvSpPr/>
          <p:nvPr/>
        </p:nvSpPr>
        <p:spPr>
          <a:xfrm>
            <a:off x="6810480" y="3250800"/>
            <a:ext cx="688284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Sitka Small"/>
                <a:ea typeface="DejaVu Sans"/>
              </a:rPr>
              <a:t>We’d love to hear your thoughts and questions 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Picture 267" descr=""/>
          <p:cNvPicPr/>
          <p:nvPr/>
        </p:nvPicPr>
        <p:blipFill>
          <a:blip r:embed="rId2"/>
          <a:stretch/>
        </p:blipFill>
        <p:spPr>
          <a:xfrm>
            <a:off x="0" y="0"/>
            <a:ext cx="662904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466" dur="indefinite" restart="never" nodeType="tmRoot">
          <p:childTnLst>
            <p:seq>
              <p:cTn id="467" dur="indefinite" nodeType="mainSeq">
                <p:childTnLst>
                  <p:par>
                    <p:cTn id="468" fill="hold">
                      <p:stCondLst>
                        <p:cond delay="0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9" descr="A blue and white background"/>
          <p:cNvPicPr/>
          <p:nvPr/>
        </p:nvPicPr>
        <p:blipFill>
          <a:blip r:embed="rId1"/>
          <a:stretch/>
        </p:blipFill>
        <p:spPr>
          <a:xfrm>
            <a:off x="-228600" y="0"/>
            <a:ext cx="14823360" cy="8228880"/>
          </a:xfrm>
          <a:prstGeom prst="rect">
            <a:avLst/>
          </a:prstGeom>
          <a:ln w="0">
            <a:noFill/>
          </a:ln>
        </p:spPr>
      </p:pic>
      <p:sp>
        <p:nvSpPr>
          <p:cNvPr id="274" name="Rectangle 7"/>
          <p:cNvSpPr/>
          <p:nvPr/>
        </p:nvSpPr>
        <p:spPr>
          <a:xfrm>
            <a:off x="3096000" y="2781720"/>
            <a:ext cx="8050680" cy="15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408240"/>
              </a:tabLst>
            </a:pPr>
            <a:endParaRPr b="1" i="1" lang="en-US" sz="18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  <p:pic>
        <p:nvPicPr>
          <p:cNvPr id="275" name="Picture 270" descr=""/>
          <p:cNvPicPr/>
          <p:nvPr/>
        </p:nvPicPr>
        <p:blipFill>
          <a:blip r:embed="rId2"/>
          <a:stretch/>
        </p:blipFill>
        <p:spPr>
          <a:xfrm>
            <a:off x="3565440" y="1262160"/>
            <a:ext cx="7407000" cy="4223880"/>
          </a:xfrm>
          <a:prstGeom prst="rect">
            <a:avLst/>
          </a:prstGeom>
          <a:ln w="0">
            <a:noFill/>
          </a:ln>
        </p:spPr>
      </p:pic>
      <p:sp>
        <p:nvSpPr>
          <p:cNvPr id="276" name="TextBox 271"/>
          <p:cNvSpPr/>
          <p:nvPr/>
        </p:nvSpPr>
        <p:spPr>
          <a:xfrm>
            <a:off x="7265520" y="7197840"/>
            <a:ext cx="18036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Box 272"/>
          <p:cNvSpPr/>
          <p:nvPr/>
        </p:nvSpPr>
        <p:spPr>
          <a:xfrm>
            <a:off x="12265920" y="7209360"/>
            <a:ext cx="992520" cy="3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1" i="1" lang="en-US" sz="1000" spc="-1" strike="noStrike">
              <a:solidFill>
                <a:srgbClr val="f10d0c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6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-54720" y="-366480"/>
            <a:ext cx="15103440" cy="8960400"/>
          </a:xfrm>
          <a:prstGeom prst="rect">
            <a:avLst/>
          </a:prstGeom>
          <a:ln w="0">
            <a:noFill/>
          </a:ln>
        </p:spPr>
      </p:pic>
      <p:pic>
        <p:nvPicPr>
          <p:cNvPr id="142" name="Image 0" descr=""/>
          <p:cNvPicPr/>
          <p:nvPr/>
        </p:nvPicPr>
        <p:blipFill>
          <a:blip r:embed="rId2"/>
          <a:stretch/>
        </p:blipFill>
        <p:spPr>
          <a:xfrm>
            <a:off x="-193680" y="-361800"/>
            <a:ext cx="5677920" cy="9042480"/>
          </a:xfrm>
          <a:prstGeom prst="rect">
            <a:avLst/>
          </a:prstGeom>
          <a:ln w="0">
            <a:noFill/>
          </a:ln>
        </p:spPr>
      </p:pic>
      <p:sp>
        <p:nvSpPr>
          <p:cNvPr id="143" name="Text 0"/>
          <p:cNvSpPr/>
          <p:nvPr/>
        </p:nvSpPr>
        <p:spPr>
          <a:xfrm>
            <a:off x="6324120" y="793440"/>
            <a:ext cx="7466400" cy="29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51"/>
              </a:lnSpc>
              <a:tabLst>
                <a:tab algn="l" pos="0"/>
              </a:tabLst>
            </a:pPr>
            <a:r>
              <a:rPr b="0" lang="en-US" sz="6100" spc="-123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The Pursuit of Happyness: Movie Presentation</a:t>
            </a:r>
            <a:endParaRPr b="0" lang="en-US" sz="6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1"/>
          <p:cNvSpPr/>
          <p:nvPr/>
        </p:nvSpPr>
        <p:spPr>
          <a:xfrm>
            <a:off x="6356160" y="4114080"/>
            <a:ext cx="7466400" cy="26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Shape 2"/>
          <p:cNvSpPr/>
          <p:nvPr/>
        </p:nvSpPr>
        <p:spPr>
          <a:xfrm>
            <a:off x="6324120" y="7035120"/>
            <a:ext cx="380880" cy="380880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6" name="Image 1" descr="preencoded.png"/>
          <p:cNvPicPr/>
          <p:nvPr/>
        </p:nvPicPr>
        <p:blipFill>
          <a:blip r:embed="rId3"/>
          <a:stretch/>
        </p:blipFill>
        <p:spPr>
          <a:xfrm>
            <a:off x="6324120" y="7050600"/>
            <a:ext cx="365400" cy="365400"/>
          </a:xfrm>
          <a:prstGeom prst="rect">
            <a:avLst/>
          </a:prstGeom>
          <a:ln w="0">
            <a:noFill/>
          </a:ln>
        </p:spPr>
      </p:pic>
      <p:sp>
        <p:nvSpPr>
          <p:cNvPr id="147" name="Text 3"/>
          <p:cNvSpPr/>
          <p:nvPr/>
        </p:nvSpPr>
        <p:spPr>
          <a:xfrm>
            <a:off x="6826680" y="7017480"/>
            <a:ext cx="207720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r>
              <a:rPr b="1" lang="en-US" sz="2350" spc="-38" strike="noStrike">
                <a:solidFill>
                  <a:srgbClr val="000000"/>
                </a:solidFill>
                <a:latin typeface="Source Sans Pro Bold"/>
                <a:ea typeface="Source Sans Pro Bold"/>
              </a:rPr>
              <a:t>By Team Lumos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Box 422"/>
          <p:cNvSpPr/>
          <p:nvPr/>
        </p:nvSpPr>
        <p:spPr>
          <a:xfrm>
            <a:off x="6324120" y="4114080"/>
            <a:ext cx="670536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itka Banner Semibold"/>
                <a:ea typeface="DejaVu Sans"/>
              </a:rPr>
              <a:t>Based on a true gripping and dramatic story about a man who has nothing and his struggle toward success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Image 0" descr=""/>
          <p:cNvPicPr/>
          <p:nvPr/>
        </p:nvPicPr>
        <p:blipFill>
          <a:blip r:embed="rId4"/>
          <a:stretch/>
        </p:blipFill>
        <p:spPr>
          <a:xfrm>
            <a:off x="-147600" y="-361800"/>
            <a:ext cx="5677920" cy="90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2" presetSubtype="1">
                                  <p:stCondLst>
                                    <p:cond delay="0"/>
                                  </p:stCondLst>
                                  <p:iterate type="wd">
                                    <p:tmAbs val="1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5210720" cy="8596080"/>
          </a:xfrm>
          <a:prstGeom prst="rect">
            <a:avLst/>
          </a:prstGeom>
          <a:ln w="0">
            <a:noFill/>
          </a:ln>
        </p:spPr>
      </p:pic>
      <p:sp>
        <p:nvSpPr>
          <p:cNvPr id="151" name="Text 0"/>
          <p:cNvSpPr/>
          <p:nvPr/>
        </p:nvSpPr>
        <p:spPr>
          <a:xfrm>
            <a:off x="837720" y="193284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8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Movie Presentation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1"/>
          <p:cNvSpPr/>
          <p:nvPr/>
        </p:nvSpPr>
        <p:spPr>
          <a:xfrm>
            <a:off x="837720" y="326520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Text 2"/>
          <p:cNvSpPr/>
          <p:nvPr/>
        </p:nvSpPr>
        <p:spPr>
          <a:xfrm>
            <a:off x="1022400" y="336528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3"/>
          <p:cNvSpPr/>
          <p:nvPr/>
        </p:nvSpPr>
        <p:spPr>
          <a:xfrm>
            <a:off x="1615680" y="326520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Title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4"/>
          <p:cNvSpPr/>
          <p:nvPr/>
        </p:nvSpPr>
        <p:spPr>
          <a:xfrm>
            <a:off x="1615680" y="3760560"/>
            <a:ext cx="28346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The Pursuit of Happiness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Shape 5"/>
          <p:cNvSpPr/>
          <p:nvPr/>
        </p:nvSpPr>
        <p:spPr>
          <a:xfrm>
            <a:off x="4691520" y="326520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Text 6"/>
          <p:cNvSpPr/>
          <p:nvPr/>
        </p:nvSpPr>
        <p:spPr>
          <a:xfrm>
            <a:off x="4876560" y="336528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7"/>
          <p:cNvSpPr/>
          <p:nvPr/>
        </p:nvSpPr>
        <p:spPr>
          <a:xfrm>
            <a:off x="5469480" y="326520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Team Name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Shape 9"/>
          <p:cNvSpPr/>
          <p:nvPr/>
        </p:nvSpPr>
        <p:spPr>
          <a:xfrm>
            <a:off x="837720" y="465228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Text 10"/>
          <p:cNvSpPr/>
          <p:nvPr/>
        </p:nvSpPr>
        <p:spPr>
          <a:xfrm>
            <a:off x="1022400" y="475236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1"/>
          <p:cNvSpPr/>
          <p:nvPr/>
        </p:nvSpPr>
        <p:spPr>
          <a:xfrm>
            <a:off x="1615680" y="465228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Team Members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12"/>
          <p:cNvSpPr/>
          <p:nvPr/>
        </p:nvSpPr>
        <p:spPr>
          <a:xfrm>
            <a:off x="1615680" y="5147640"/>
            <a:ext cx="28346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Mr. Aadil , Mr. Auli &amp; Mr. Zarif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Shape 13"/>
          <p:cNvSpPr/>
          <p:nvPr/>
        </p:nvSpPr>
        <p:spPr>
          <a:xfrm>
            <a:off x="4691520" y="465228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4" name="Text 14"/>
          <p:cNvSpPr/>
          <p:nvPr/>
        </p:nvSpPr>
        <p:spPr>
          <a:xfrm>
            <a:off x="4876560" y="475236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4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15"/>
          <p:cNvSpPr/>
          <p:nvPr/>
        </p:nvSpPr>
        <p:spPr>
          <a:xfrm>
            <a:off x="5469480" y="465228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Tagline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6"/>
          <p:cNvSpPr/>
          <p:nvPr/>
        </p:nvSpPr>
        <p:spPr>
          <a:xfrm>
            <a:off x="5469480" y="5147640"/>
            <a:ext cx="283464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An inspiring drama about overcoming adversity and the pursuit of happiness</a:t>
            </a: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8"/>
          <p:cNvSpPr/>
          <p:nvPr/>
        </p:nvSpPr>
        <p:spPr>
          <a:xfrm>
            <a:off x="5469480" y="3760560"/>
            <a:ext cx="283464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Team Lumos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Picture 163" descr=""/>
          <p:cNvPicPr/>
          <p:nvPr/>
        </p:nvPicPr>
        <p:blipFill>
          <a:blip r:embed="rId2"/>
          <a:stretch/>
        </p:blipFill>
        <p:spPr>
          <a:xfrm rot="21585000">
            <a:off x="9390600" y="12240"/>
            <a:ext cx="5714640" cy="85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2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8280"/>
            <a:ext cx="14629320" cy="84585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240" cy="8562240"/>
          </a:xfrm>
          <a:prstGeom prst="rect">
            <a:avLst/>
          </a:prstGeom>
          <a:ln w="0">
            <a:noFill/>
          </a:ln>
        </p:spPr>
      </p:pic>
      <p:sp>
        <p:nvSpPr>
          <p:cNvPr id="171" name="Text 0"/>
          <p:cNvSpPr/>
          <p:nvPr/>
        </p:nvSpPr>
        <p:spPr>
          <a:xfrm>
            <a:off x="6324120" y="1247040"/>
            <a:ext cx="734796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8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Movie Details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Shape 1"/>
          <p:cNvSpPr/>
          <p:nvPr/>
        </p:nvSpPr>
        <p:spPr>
          <a:xfrm>
            <a:off x="6324120" y="2310120"/>
            <a:ext cx="7466400" cy="4392360"/>
          </a:xfrm>
          <a:prstGeom prst="roundRect">
            <a:avLst>
              <a:gd name="adj" fmla="val 2152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Shape 2"/>
          <p:cNvSpPr/>
          <p:nvPr/>
        </p:nvSpPr>
        <p:spPr>
          <a:xfrm>
            <a:off x="6331680" y="2317680"/>
            <a:ext cx="7451280" cy="6832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Text 3"/>
          <p:cNvSpPr/>
          <p:nvPr/>
        </p:nvSpPr>
        <p:spPr>
          <a:xfrm>
            <a:off x="6571080" y="246888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Directo</a:t>
            </a: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r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4"/>
          <p:cNvSpPr/>
          <p:nvPr/>
        </p:nvSpPr>
        <p:spPr>
          <a:xfrm>
            <a:off x="10301400" y="246888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Gabriele Muccino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Shape 5"/>
          <p:cNvSpPr/>
          <p:nvPr/>
        </p:nvSpPr>
        <p:spPr>
          <a:xfrm>
            <a:off x="6331680" y="3003120"/>
            <a:ext cx="7451280" cy="68328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7" name="Text 6"/>
          <p:cNvSpPr/>
          <p:nvPr/>
        </p:nvSpPr>
        <p:spPr>
          <a:xfrm>
            <a:off x="6571080" y="315432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Release Date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 7"/>
          <p:cNvSpPr/>
          <p:nvPr/>
        </p:nvSpPr>
        <p:spPr>
          <a:xfrm>
            <a:off x="10301400" y="315432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December 15, 2006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9"/>
          <p:cNvSpPr/>
          <p:nvPr/>
        </p:nvSpPr>
        <p:spPr>
          <a:xfrm>
            <a:off x="6571080" y="383976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Awards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0"/>
          <p:cNvSpPr/>
          <p:nvPr/>
        </p:nvSpPr>
        <p:spPr>
          <a:xfrm>
            <a:off x="10301400" y="384984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999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i="1" lang="en-US" sz="160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Academy Award Nomination for Best Actor (Will Smith)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000000"/>
                </a:solidFill>
                <a:latin typeface="Sitka Heading"/>
                <a:ea typeface="Source Sans Pro"/>
              </a:rPr>
              <a:t>Golden Globe: Nominated for Best Actor (Will Smith)</a:t>
            </a:r>
            <a:r>
              <a:rPr b="0" i="1" lang="en-US" sz="160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ts val="2999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i="1" lang="en-US" sz="160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Multiple Award Wins for Best Actor, Best Screenplay &amp; Making Biographical film.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Shape 11"/>
          <p:cNvSpPr/>
          <p:nvPr/>
        </p:nvSpPr>
        <p:spPr>
          <a:xfrm>
            <a:off x="6331680" y="6643080"/>
            <a:ext cx="7451280" cy="12978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Text 12"/>
          <p:cNvSpPr/>
          <p:nvPr/>
        </p:nvSpPr>
        <p:spPr>
          <a:xfrm>
            <a:off x="6571080" y="6895440"/>
            <a:ext cx="32421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Main Cast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13"/>
          <p:cNvSpPr/>
          <p:nvPr/>
        </p:nvSpPr>
        <p:spPr>
          <a:xfrm>
            <a:off x="10301400" y="6703200"/>
            <a:ext cx="3242160" cy="11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i="1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Will Smith (Chris Gardner), Jaden Smith (Christopher Jr.), Thandie Newton (Linda Gardner)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1000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2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2" descr="A blue and white background"/>
          <p:cNvPicPr/>
          <p:nvPr/>
        </p:nvPicPr>
        <p:blipFill>
          <a:blip r:embed="rId1"/>
          <a:stretch/>
        </p:blipFill>
        <p:spPr>
          <a:xfrm>
            <a:off x="0" y="-1440"/>
            <a:ext cx="14758920" cy="8230320"/>
          </a:xfrm>
          <a:prstGeom prst="rect">
            <a:avLst/>
          </a:prstGeom>
          <a:ln w="0">
            <a:noFill/>
          </a:ln>
        </p:spPr>
      </p:pic>
      <p:sp>
        <p:nvSpPr>
          <p:cNvPr id="185" name="Text 0"/>
          <p:cNvSpPr/>
          <p:nvPr/>
        </p:nvSpPr>
        <p:spPr>
          <a:xfrm>
            <a:off x="457200" y="68580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8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Main Characters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1"/>
          <p:cNvSpPr/>
          <p:nvPr/>
        </p:nvSpPr>
        <p:spPr>
          <a:xfrm>
            <a:off x="1545840" y="450324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Chris Gardner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 2"/>
          <p:cNvSpPr/>
          <p:nvPr/>
        </p:nvSpPr>
        <p:spPr>
          <a:xfrm>
            <a:off x="457200" y="5041800"/>
            <a:ext cx="392652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Comic Sans MS"/>
                <a:ea typeface="Source Sans Pro"/>
              </a:rPr>
              <a:t>Struggling salesman , Hard worker, determined father, driven by love for his son.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3"/>
          <p:cNvSpPr/>
          <p:nvPr/>
        </p:nvSpPr>
        <p:spPr>
          <a:xfrm>
            <a:off x="6430320" y="450324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Christopher Jr.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4"/>
          <p:cNvSpPr/>
          <p:nvPr/>
        </p:nvSpPr>
        <p:spPr>
          <a:xfrm>
            <a:off x="5257800" y="5025240"/>
            <a:ext cx="392652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Comic Sans MS"/>
                <a:ea typeface="Source Sans Pro"/>
              </a:rPr>
              <a:t>Young son of Chris, Symbol of hope, support and resilience.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 5"/>
          <p:cNvSpPr/>
          <p:nvPr/>
        </p:nvSpPr>
        <p:spPr>
          <a:xfrm>
            <a:off x="10977480" y="450324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Linda Gardner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 6"/>
          <p:cNvSpPr/>
          <p:nvPr/>
        </p:nvSpPr>
        <p:spPr>
          <a:xfrm>
            <a:off x="10134360" y="5063760"/>
            <a:ext cx="392652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Comic Sans MS"/>
                <a:ea typeface="Source Sans Pro"/>
              </a:rPr>
              <a:t>Chris's estranged wife, </a:t>
            </a:r>
            <a:r>
              <a:rPr b="0" lang="en-US" sz="2000" spc="-38" strike="noStrike">
                <a:solidFill>
                  <a:srgbClr val="000000"/>
                </a:solidFill>
                <a:latin typeface="Comic Sans MS"/>
                <a:ea typeface="Source Sans Pro"/>
              </a:rPr>
              <a:t>Practical and realistic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Source Sans Pro"/>
              </a:rPr>
              <a:t>, </a:t>
            </a:r>
            <a:r>
              <a:rPr b="0" lang="en-US" sz="1850" spc="-38" strike="noStrike">
                <a:solidFill>
                  <a:srgbClr val="000000"/>
                </a:solidFill>
                <a:latin typeface="Comic Sans MS"/>
                <a:ea typeface="Source Sans Pro"/>
              </a:rPr>
              <a:t>Adds emotional complexity to the story.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Image 4" descr="preencoded.png"/>
          <p:cNvPicPr/>
          <p:nvPr/>
        </p:nvPicPr>
        <p:blipFill>
          <a:blip r:embed="rId2"/>
          <a:stretch/>
        </p:blipFill>
        <p:spPr>
          <a:xfrm>
            <a:off x="457200" y="1822680"/>
            <a:ext cx="4077720" cy="2520000"/>
          </a:xfrm>
          <a:prstGeom prst="rect">
            <a:avLst/>
          </a:prstGeom>
          <a:ln w="0">
            <a:noFill/>
          </a:ln>
        </p:spPr>
      </p:pic>
      <p:pic>
        <p:nvPicPr>
          <p:cNvPr id="193" name="Image 5" descr="preencoded.png"/>
          <p:cNvPicPr/>
          <p:nvPr/>
        </p:nvPicPr>
        <p:blipFill>
          <a:blip r:embed="rId3"/>
          <a:stretch/>
        </p:blipFill>
        <p:spPr>
          <a:xfrm>
            <a:off x="5276160" y="1811160"/>
            <a:ext cx="4077720" cy="2520000"/>
          </a:xfrm>
          <a:prstGeom prst="rect">
            <a:avLst/>
          </a:prstGeom>
          <a:ln w="0">
            <a:noFill/>
          </a:ln>
        </p:spPr>
      </p:pic>
      <p:pic>
        <p:nvPicPr>
          <p:cNvPr id="194" name="Image 6" descr="preencoded.png"/>
          <p:cNvPicPr/>
          <p:nvPr/>
        </p:nvPicPr>
        <p:blipFill>
          <a:blip r:embed="rId4"/>
          <a:stretch/>
        </p:blipFill>
        <p:spPr>
          <a:xfrm>
            <a:off x="10058400" y="1828800"/>
            <a:ext cx="4078080" cy="25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10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6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4629680" cy="8304840"/>
          </a:xfrm>
          <a:prstGeom prst="rect">
            <a:avLst/>
          </a:prstGeom>
          <a:ln w="0">
            <a:noFill/>
          </a:ln>
        </p:spPr>
      </p:pic>
      <p:sp>
        <p:nvSpPr>
          <p:cNvPr id="196" name="Text 0"/>
          <p:cNvSpPr/>
          <p:nvPr/>
        </p:nvSpPr>
        <p:spPr>
          <a:xfrm>
            <a:off x="950400" y="69012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StoryPart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Shape 1"/>
          <p:cNvSpPr/>
          <p:nvPr/>
        </p:nvSpPr>
        <p:spPr>
          <a:xfrm>
            <a:off x="1203120" y="1980000"/>
            <a:ext cx="28440" cy="493092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Shape 2"/>
          <p:cNvSpPr/>
          <p:nvPr/>
        </p:nvSpPr>
        <p:spPr>
          <a:xfrm>
            <a:off x="1407960" y="2099880"/>
            <a:ext cx="835560" cy="2844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Shape 3"/>
          <p:cNvSpPr/>
          <p:nvPr/>
        </p:nvSpPr>
        <p:spPr>
          <a:xfrm>
            <a:off x="924840" y="186048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0" name="Text 4"/>
          <p:cNvSpPr/>
          <p:nvPr/>
        </p:nvSpPr>
        <p:spPr>
          <a:xfrm>
            <a:off x="1109520" y="195624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5"/>
          <p:cNvSpPr/>
          <p:nvPr/>
        </p:nvSpPr>
        <p:spPr>
          <a:xfrm>
            <a:off x="2471040" y="192456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Financial Struggle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 6"/>
          <p:cNvSpPr/>
          <p:nvPr/>
        </p:nvSpPr>
        <p:spPr>
          <a:xfrm>
            <a:off x="2513160" y="2914560"/>
            <a:ext cx="579096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203" name="Shape 7"/>
          <p:cNvSpPr/>
          <p:nvPr/>
        </p:nvSpPr>
        <p:spPr>
          <a:xfrm>
            <a:off x="1369440" y="3818520"/>
            <a:ext cx="835560" cy="2844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Shape 8"/>
          <p:cNvSpPr/>
          <p:nvPr/>
        </p:nvSpPr>
        <p:spPr>
          <a:xfrm>
            <a:off x="912960" y="356652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Text 9"/>
          <p:cNvSpPr/>
          <p:nvPr/>
        </p:nvSpPr>
        <p:spPr>
          <a:xfrm>
            <a:off x="1098000" y="367920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10"/>
          <p:cNvSpPr/>
          <p:nvPr/>
        </p:nvSpPr>
        <p:spPr>
          <a:xfrm>
            <a:off x="2438280" y="364320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Personal </a:t>
            </a:r>
            <a:r>
              <a:rPr b="1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Challenges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 11"/>
          <p:cNvSpPr/>
          <p:nvPr/>
        </p:nvSpPr>
        <p:spPr>
          <a:xfrm>
            <a:off x="2451240" y="4046760"/>
            <a:ext cx="663012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Chris faces separation from his wife.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Struggles with health issues.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Shape 12"/>
          <p:cNvSpPr/>
          <p:nvPr/>
        </p:nvSpPr>
        <p:spPr>
          <a:xfrm>
            <a:off x="1374840" y="5769000"/>
            <a:ext cx="835560" cy="2844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9" name="Shape 13"/>
          <p:cNvSpPr/>
          <p:nvPr/>
        </p:nvSpPr>
        <p:spPr>
          <a:xfrm>
            <a:off x="924840" y="5483520"/>
            <a:ext cx="536400" cy="53640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0" name="Text 14"/>
          <p:cNvSpPr/>
          <p:nvPr/>
        </p:nvSpPr>
        <p:spPr>
          <a:xfrm>
            <a:off x="1098000" y="5600520"/>
            <a:ext cx="16668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pc="-55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3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 15"/>
          <p:cNvSpPr/>
          <p:nvPr/>
        </p:nvSpPr>
        <p:spPr>
          <a:xfrm>
            <a:off x="2438280" y="560808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Opportunity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 16"/>
          <p:cNvSpPr/>
          <p:nvPr/>
        </p:nvSpPr>
        <p:spPr>
          <a:xfrm>
            <a:off x="2451240" y="6019920"/>
            <a:ext cx="5790960" cy="3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Hopes hard work leads to a full-time job.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DejaVu Sans"/>
              </a:rPr>
              <a:t>Aims to provide for his son.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Box 4"/>
          <p:cNvSpPr/>
          <p:nvPr/>
        </p:nvSpPr>
        <p:spPr>
          <a:xfrm>
            <a:off x="2364120" y="2227320"/>
            <a:ext cx="7314480" cy="12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Source Sans Pro"/>
              </a:rPr>
              <a:t>Chris makes a bad investment in medical devices.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ptos"/>
                <a:ea typeface="Source Sans Pro"/>
              </a:rPr>
              <a:t>Chris and his son become homeless and are evicted.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209" descr=""/>
          <p:cNvPicPr/>
          <p:nvPr/>
        </p:nvPicPr>
        <p:blipFill>
          <a:blip r:embed="rId2"/>
          <a:stretch/>
        </p:blipFill>
        <p:spPr>
          <a:xfrm>
            <a:off x="8458200" y="0"/>
            <a:ext cx="6171480" cy="434304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210" descr=""/>
          <p:cNvPicPr/>
          <p:nvPr/>
        </p:nvPicPr>
        <p:blipFill>
          <a:blip r:embed="rId3"/>
          <a:stretch/>
        </p:blipFill>
        <p:spPr>
          <a:xfrm>
            <a:off x="8457840" y="4510800"/>
            <a:ext cx="6171840" cy="38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1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3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4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mph" presetID="21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26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2592000" s="0" l="0"/>
                                      </p:by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234360"/>
            <a:ext cx="14629680" cy="8508960"/>
          </a:xfrm>
          <a:prstGeom prst="rect">
            <a:avLst/>
          </a:prstGeom>
          <a:ln w="0">
            <a:noFill/>
          </a:ln>
        </p:spPr>
      </p:pic>
      <p:sp>
        <p:nvSpPr>
          <p:cNvPr id="217" name="Text 0"/>
          <p:cNvSpPr/>
          <p:nvPr/>
        </p:nvSpPr>
        <p:spPr>
          <a:xfrm>
            <a:off x="7170840" y="112644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Story Part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Image 1" descr="preencoded.png"/>
          <p:cNvPicPr/>
          <p:nvPr/>
        </p:nvPicPr>
        <p:blipFill>
          <a:blip r:embed="rId2"/>
          <a:stretch/>
        </p:blipFill>
        <p:spPr>
          <a:xfrm>
            <a:off x="7086600" y="2430360"/>
            <a:ext cx="1194480" cy="1912680"/>
          </a:xfrm>
          <a:prstGeom prst="rect">
            <a:avLst/>
          </a:prstGeom>
          <a:ln w="0">
            <a:noFill/>
          </a:ln>
        </p:spPr>
      </p:pic>
      <p:sp>
        <p:nvSpPr>
          <p:cNvPr id="219" name="Text 1"/>
          <p:cNvSpPr/>
          <p:nvPr/>
        </p:nvSpPr>
        <p:spPr>
          <a:xfrm>
            <a:off x="8645400" y="2514600"/>
            <a:ext cx="301284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Juggling Responsibilities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 2"/>
          <p:cNvSpPr/>
          <p:nvPr/>
        </p:nvSpPr>
        <p:spPr>
          <a:xfrm>
            <a:off x="8490960" y="3121920"/>
            <a:ext cx="59104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Chris juggles internship and caring for his son.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Image 2" descr="preencoded.png"/>
          <p:cNvPicPr/>
          <p:nvPr/>
        </p:nvPicPr>
        <p:blipFill>
          <a:blip r:embed="rId3"/>
          <a:stretch/>
        </p:blipFill>
        <p:spPr>
          <a:xfrm>
            <a:off x="7086600" y="4572000"/>
            <a:ext cx="1194480" cy="1912680"/>
          </a:xfrm>
          <a:prstGeom prst="rect">
            <a:avLst/>
          </a:prstGeom>
          <a:ln w="0">
            <a:noFill/>
          </a:ln>
        </p:spPr>
      </p:pic>
      <p:sp>
        <p:nvSpPr>
          <p:cNvPr id="222" name="Text 3"/>
          <p:cNvSpPr/>
          <p:nvPr/>
        </p:nvSpPr>
        <p:spPr>
          <a:xfrm>
            <a:off x="8686800" y="480060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46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Perseverance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 4"/>
          <p:cNvSpPr/>
          <p:nvPr/>
        </p:nvSpPr>
        <p:spPr>
          <a:xfrm>
            <a:off x="8490960" y="5381280"/>
            <a:ext cx="59104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ts val="2999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ource Sans Pro"/>
                <a:ea typeface="Source Sans Pro"/>
              </a:rPr>
              <a:t>Receives a full-time job offer at the firm.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Picture 219" descr=""/>
          <p:cNvPicPr/>
          <p:nvPr/>
        </p:nvPicPr>
        <p:blipFill>
          <a:blip r:embed="rId4"/>
          <a:stretch/>
        </p:blipFill>
        <p:spPr>
          <a:xfrm>
            <a:off x="0" y="-234360"/>
            <a:ext cx="6857640" cy="434844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220" descr=""/>
          <p:cNvPicPr/>
          <p:nvPr/>
        </p:nvPicPr>
        <p:blipFill>
          <a:blip r:embed="rId5"/>
          <a:stretch/>
        </p:blipFill>
        <p:spPr>
          <a:xfrm>
            <a:off x="0" y="4343400"/>
            <a:ext cx="6918840" cy="39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0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7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80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83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86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89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92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95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8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27" name="Text 0"/>
          <p:cNvSpPr/>
          <p:nvPr/>
        </p:nvSpPr>
        <p:spPr>
          <a:xfrm>
            <a:off x="837720" y="1532160"/>
            <a:ext cx="5630400" cy="70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pc="-89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Life Lessons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Shape 1"/>
          <p:cNvSpPr/>
          <p:nvPr/>
        </p:nvSpPr>
        <p:spPr>
          <a:xfrm>
            <a:off x="773640" y="2559600"/>
            <a:ext cx="3612600" cy="2105280"/>
          </a:xfrm>
          <a:prstGeom prst="roundRect">
            <a:avLst>
              <a:gd name="adj" fmla="val 4771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9" name="Text 2"/>
          <p:cNvSpPr/>
          <p:nvPr/>
        </p:nvSpPr>
        <p:spPr>
          <a:xfrm>
            <a:off x="1084680" y="2842200"/>
            <a:ext cx="3118680" cy="7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f2328"/>
                </a:solidFill>
                <a:latin typeface="Arial"/>
                <a:ea typeface="DejaVu Sans"/>
              </a:rPr>
              <a:t>Never Give Up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 3"/>
          <p:cNvSpPr/>
          <p:nvPr/>
        </p:nvSpPr>
        <p:spPr>
          <a:xfrm>
            <a:off x="1084680" y="3518280"/>
            <a:ext cx="31186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Never give up, even when the odds are against you.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Shape 4"/>
          <p:cNvSpPr/>
          <p:nvPr/>
        </p:nvSpPr>
        <p:spPr>
          <a:xfrm>
            <a:off x="4691520" y="2595240"/>
            <a:ext cx="3612600" cy="2105280"/>
          </a:xfrm>
          <a:prstGeom prst="roundRect">
            <a:avLst>
              <a:gd name="adj" fmla="val 4771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2" name="Text 5"/>
          <p:cNvSpPr/>
          <p:nvPr/>
        </p:nvSpPr>
        <p:spPr>
          <a:xfrm>
            <a:off x="4938480" y="284220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The Power of Hope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6"/>
          <p:cNvSpPr/>
          <p:nvPr/>
        </p:nvSpPr>
        <p:spPr>
          <a:xfrm>
            <a:off x="4938480" y="3503160"/>
            <a:ext cx="31186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Hope drives action even in dark times.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Shape 7"/>
          <p:cNvSpPr/>
          <p:nvPr/>
        </p:nvSpPr>
        <p:spPr>
          <a:xfrm>
            <a:off x="837720" y="4942080"/>
            <a:ext cx="3612600" cy="1753200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5" name="Text 8"/>
          <p:cNvSpPr/>
          <p:nvPr/>
        </p:nvSpPr>
        <p:spPr>
          <a:xfrm>
            <a:off x="1084680" y="5189040"/>
            <a:ext cx="28263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Parenthood &amp; Sacrifice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 9"/>
          <p:cNvSpPr/>
          <p:nvPr/>
        </p:nvSpPr>
        <p:spPr>
          <a:xfrm>
            <a:off x="1084680" y="5735520"/>
            <a:ext cx="31186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A parent's love can create pathways to success.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Shape 10"/>
          <p:cNvSpPr/>
          <p:nvPr/>
        </p:nvSpPr>
        <p:spPr>
          <a:xfrm>
            <a:off x="4691520" y="4942080"/>
            <a:ext cx="3612600" cy="1753200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8" name="Text 11"/>
          <p:cNvSpPr/>
          <p:nvPr/>
        </p:nvSpPr>
        <p:spPr>
          <a:xfrm>
            <a:off x="4938480" y="5189040"/>
            <a:ext cx="281412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46" strike="noStrike">
                <a:solidFill>
                  <a:srgbClr val="000000"/>
                </a:solidFill>
                <a:latin typeface="Source Serif Pro Semi Bold"/>
                <a:ea typeface="Source Serif Pro Semi Bold"/>
              </a:rPr>
              <a:t>Self-Belief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 12"/>
          <p:cNvSpPr/>
          <p:nvPr/>
        </p:nvSpPr>
        <p:spPr>
          <a:xfrm>
            <a:off x="4938480" y="5718240"/>
            <a:ext cx="3118680" cy="76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1850" spc="-38" strike="noStrike">
                <a:solidFill>
                  <a:srgbClr val="000000"/>
                </a:solidFill>
                <a:latin typeface="Sitka Heading"/>
                <a:ea typeface="Source Sans Pro"/>
              </a:rPr>
              <a:t>Believing in yourself is key to overcoming obstacles.</a:t>
            </a:r>
            <a:endParaRPr b="0" lang="en-US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Picture 235" descr=""/>
          <p:cNvPicPr/>
          <p:nvPr/>
        </p:nvPicPr>
        <p:blipFill>
          <a:blip r:embed="rId2"/>
          <a:stretch/>
        </p:blipFill>
        <p:spPr>
          <a:xfrm>
            <a:off x="8609400" y="0"/>
            <a:ext cx="599580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296" dur="indefinite" restart="never" nodeType="tmRoot">
          <p:childTnLst>
            <p:seq>
              <p:cTn id="297" dur="indefinite" nodeType="mainSeq">
                <p:childTnLst>
                  <p:par>
                    <p:cTn id="298" fill="hold">
                      <p:stCondLst>
                        <p:cond delay="0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1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" descr="A blue and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4823360" cy="8228880"/>
          </a:xfrm>
          <a:prstGeom prst="rect">
            <a:avLst/>
          </a:prstGeom>
          <a:ln w="0">
            <a:noFill/>
          </a:ln>
        </p:spPr>
      </p:pic>
      <p:sp>
        <p:nvSpPr>
          <p:cNvPr id="242" name="Text 0"/>
          <p:cNvSpPr/>
          <p:nvPr/>
        </p:nvSpPr>
        <p:spPr>
          <a:xfrm>
            <a:off x="769320" y="604440"/>
            <a:ext cx="531792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83" strike="noStrike">
                <a:solidFill>
                  <a:srgbClr val="000000"/>
                </a:solidFill>
                <a:latin typeface="Sitka Small"/>
                <a:ea typeface="Source Serif Pro Semi Bold"/>
              </a:rPr>
              <a:t>Room for Improvement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Image 1" descr="preencoded.png"/>
          <p:cNvPicPr/>
          <p:nvPr/>
        </p:nvPicPr>
        <p:blipFill>
          <a:blip r:embed="rId2"/>
          <a:stretch/>
        </p:blipFill>
        <p:spPr>
          <a:xfrm>
            <a:off x="769320" y="1580760"/>
            <a:ext cx="547560" cy="547560"/>
          </a:xfrm>
          <a:prstGeom prst="rect">
            <a:avLst/>
          </a:prstGeom>
          <a:ln w="0">
            <a:noFill/>
          </a:ln>
        </p:spPr>
      </p:pic>
      <p:sp>
        <p:nvSpPr>
          <p:cNvPr id="244" name="Text 1"/>
          <p:cNvSpPr/>
          <p:nvPr/>
        </p:nvSpPr>
        <p:spPr>
          <a:xfrm>
            <a:off x="769320" y="2350080"/>
            <a:ext cx="25840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41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Pacing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2"/>
          <p:cNvSpPr/>
          <p:nvPr/>
        </p:nvSpPr>
        <p:spPr>
          <a:xfrm>
            <a:off x="769320" y="2805120"/>
            <a:ext cx="76032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000000"/>
                </a:solidFill>
                <a:latin typeface="Source Sans Pro"/>
                <a:ea typeface="Source Sans Pro"/>
              </a:rPr>
              <a:t>Some sections could be tighter for better flow.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Image 2" descr="preencoded.png"/>
          <p:cNvPicPr/>
          <p:nvPr/>
        </p:nvPicPr>
        <p:blipFill>
          <a:blip r:embed="rId3"/>
          <a:stretch/>
        </p:blipFill>
        <p:spPr>
          <a:xfrm>
            <a:off x="769320" y="3816360"/>
            <a:ext cx="547560" cy="547560"/>
          </a:xfrm>
          <a:prstGeom prst="rect">
            <a:avLst/>
          </a:prstGeom>
          <a:ln w="0">
            <a:noFill/>
          </a:ln>
        </p:spPr>
      </p:pic>
      <p:sp>
        <p:nvSpPr>
          <p:cNvPr id="247" name="Text 3"/>
          <p:cNvSpPr/>
          <p:nvPr/>
        </p:nvSpPr>
        <p:spPr>
          <a:xfrm>
            <a:off x="769320" y="4585680"/>
            <a:ext cx="25840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41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Supporting Characters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 4"/>
          <p:cNvSpPr/>
          <p:nvPr/>
        </p:nvSpPr>
        <p:spPr>
          <a:xfrm>
            <a:off x="769320" y="5040720"/>
            <a:ext cx="76032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000000"/>
                </a:solidFill>
                <a:latin typeface="Source Sans Pro"/>
                <a:ea typeface="Source Sans Pro"/>
              </a:rPr>
              <a:t>More development of secondary characters could add depth.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Image 3" descr="preencoded.png"/>
          <p:cNvPicPr/>
          <p:nvPr/>
        </p:nvPicPr>
        <p:blipFill>
          <a:blip r:embed="rId4"/>
          <a:stretch/>
        </p:blipFill>
        <p:spPr>
          <a:xfrm>
            <a:off x="769320" y="6051960"/>
            <a:ext cx="547560" cy="547560"/>
          </a:xfrm>
          <a:prstGeom prst="rect">
            <a:avLst/>
          </a:prstGeom>
          <a:ln w="0">
            <a:noFill/>
          </a:ln>
        </p:spPr>
      </p:pic>
      <p:sp>
        <p:nvSpPr>
          <p:cNvPr id="250" name="Text 5"/>
          <p:cNvSpPr/>
          <p:nvPr/>
        </p:nvSpPr>
        <p:spPr>
          <a:xfrm>
            <a:off x="769320" y="6821280"/>
            <a:ext cx="258408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41" strike="noStrike">
                <a:solidFill>
                  <a:srgbClr val="000000"/>
                </a:solidFill>
                <a:latin typeface="Sitka Heading"/>
                <a:ea typeface="Source Serif Pro Semi Bold"/>
              </a:rPr>
              <a:t>Realism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6"/>
          <p:cNvSpPr/>
          <p:nvPr/>
        </p:nvSpPr>
        <p:spPr>
          <a:xfrm>
            <a:off x="769320" y="7276320"/>
            <a:ext cx="76032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35" strike="noStrike">
                <a:solidFill>
                  <a:srgbClr val="000000"/>
                </a:solidFill>
                <a:latin typeface="Source Sans Pro"/>
                <a:ea typeface="Source Sans Pro"/>
              </a:rPr>
              <a:t>The movie could explore the harsh realities of homelessness more deeply.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Picture 247" descr=""/>
          <p:cNvPicPr/>
          <p:nvPr/>
        </p:nvPicPr>
        <p:blipFill>
          <a:blip r:embed="rId5"/>
          <a:stretch/>
        </p:blipFill>
        <p:spPr>
          <a:xfrm>
            <a:off x="7436880" y="360"/>
            <a:ext cx="7611840" cy="82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338" dur="indefinite" restart="never" nodeType="tmRoot">
          <p:childTnLst>
            <p:seq>
              <p:cTn id="339" dur="indefinite" nodeType="mainSeq">
                <p:childTnLst>
                  <p:par>
                    <p:cTn id="340" fill="hold">
                      <p:stCondLst>
                        <p:cond delay="0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44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47" dur="1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0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3" dur="1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6" dur="1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59" dur="1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62" dur="1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65" dur="1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68" dur="1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71" dur="1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74" dur="1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Application>LibreOffice/7.5.5.2$Linux_X86_64 LibreOffice_project/ca8fe7424262805f223b9a2334bc7181abbcbf5e</Application>
  <AppVersion>15.0000</AppVersion>
  <Words>442</Words>
  <Paragraphs>101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2024-11-12T13:25:27Z</dcterms:created>
  <dc:creator>PptxGenJS</dc:creator>
  <dc:description/>
  <dc:language>en-US</dc:language>
  <cp:lastModifiedBy>Sk Auli</cp:lastModifiedBy>
  <dcterms:modified xsi:type="dcterms:W3CDTF">2024-11-25T01:39:00Z</dcterms:modified>
  <cp:revision>26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Custom</vt:lpwstr>
  </property>
  <property fmtid="{D5CDD505-2E9C-101B-9397-08002B2CF9AE}" pid="4" name="Slides">
    <vt:i4>12</vt:i4>
  </property>
</Properties>
</file>